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15"/>
  </p:handoutMasterIdLst>
  <p:sldIdLst>
    <p:sldId id="310" r:id="rId2"/>
    <p:sldId id="262" r:id="rId3"/>
    <p:sldId id="301" r:id="rId4"/>
    <p:sldId id="313" r:id="rId5"/>
    <p:sldId id="322" r:id="rId6"/>
    <p:sldId id="302" r:id="rId7"/>
    <p:sldId id="306" r:id="rId8"/>
    <p:sldId id="303" r:id="rId9"/>
    <p:sldId id="324" r:id="rId10"/>
    <p:sldId id="325" r:id="rId11"/>
    <p:sldId id="326" r:id="rId12"/>
    <p:sldId id="337" r:id="rId13"/>
    <p:sldId id="323" r:id="rId14"/>
  </p:sldIdLst>
  <p:sldSz cx="12192000" cy="6858000"/>
  <p:notesSz cx="6858000" cy="9144000"/>
  <p:embeddedFontLst>
    <p:embeddedFont>
      <p:font typeface="Pretendard ExtraBold" panose="02000903000000020004" pitchFamily="2" charset="-127"/>
      <p:bold r:id="rId16"/>
    </p:embeddedFont>
    <p:embeddedFont>
      <p:font typeface="Pretendard SemiBold" panose="02000703000000020004" pitchFamily="2" charset="-127"/>
      <p:bold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Pretendard Medium" panose="02000603000000020004" pitchFamily="2" charset="-127"/>
      <p:regular r:id="rId20"/>
    </p:embeddedFont>
    <p:embeddedFont>
      <p:font typeface="Arial Unicode MS" panose="020B0604020202020204" pitchFamily="50" charset="-127"/>
      <p:regular r:id="rId21"/>
    </p:embeddedFont>
    <p:embeddedFont>
      <p:font typeface="Pretendard Light" panose="02000403000000020004" pitchFamily="2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 및 목차" id="{9AC440C7-35A5-4C66-85C0-57ABA215A4CD}">
          <p14:sldIdLst>
            <p14:sldId id="310"/>
            <p14:sldId id="262"/>
          </p14:sldIdLst>
        </p14:section>
        <p14:section name="소제목 표지" id="{E66F2113-6FFA-4364-A8C0-BE665FAC21BC}">
          <p14:sldIdLst/>
        </p14:section>
        <p14:section name="발표 스타일" id="{C38C02E4-11D5-42F5-893A-E6BF36DD56B9}">
          <p14:sldIdLst>
            <p14:sldId id="301"/>
            <p14:sldId id="313"/>
            <p14:sldId id="322"/>
            <p14:sldId id="302"/>
            <p14:sldId id="306"/>
            <p14:sldId id="303"/>
            <p14:sldId id="324"/>
            <p14:sldId id="325"/>
            <p14:sldId id="326"/>
            <p14:sldId id="337"/>
          </p14:sldIdLst>
        </p14:section>
        <p14:section name="발표 및 보고서 스타일" id="{5F902FA6-5113-4F91-AC77-13F3243B18A9}">
          <p14:sldIdLst/>
        </p14:section>
        <p14:section name="마지막" id="{0A9151A7-1FDD-4606-B7F8-A63B772563CC}">
          <p14:sldIdLst>
            <p14:sldId id="32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9EA"/>
    <a:srgbClr val="FDF54F"/>
    <a:srgbClr val="59D3F5"/>
    <a:srgbClr val="0D509E"/>
    <a:srgbClr val="F5C437"/>
    <a:srgbClr val="E4BF32"/>
    <a:srgbClr val="F9C04D"/>
    <a:srgbClr val="0194E7"/>
    <a:srgbClr val="068BD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144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8" d="100"/>
          <a:sy n="48" d="100"/>
        </p:scale>
        <p:origin x="268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="" xmlns:a16="http://schemas.microsoft.com/office/drawing/2014/main" id="{36071721-8E9C-44C2-853F-6833A64A3E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713D67CC-5E1C-4C2D-ADBD-93454BDC36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1243D-668E-4487-B89E-3E54B40CB1C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07769C25-1F19-4465-B9A0-58B525B891F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563EDD73-9419-42D8-9977-0B28351CAF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F3961-D88D-40F3-9802-6645A0D2F0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0655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jpeg>
</file>

<file path=ppt/media/image2.png>
</file>

<file path=ppt/media/image3.png>
</file>

<file path=ppt/media/image4.jpeg>
</file>

<file path=ppt/media/image5.JPG>
</file>

<file path=ppt/media/image6.JP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3502C1A-17C7-4185-B119-D8A96D3BC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E9B688B1-BA03-4B4C-B83C-4262FB1855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40EDBD1-39BA-4247-83D5-BA1C444D0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28F9B85-6624-45A8-A7C1-9376FD81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ACE229AE-83F4-4493-BA17-92735160F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88561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15B7D22-5C22-4823-AECD-85D4B24D0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2F69E028-543D-412C-BA30-6FE3A96CA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E94F6D1A-FFB2-4A78-9AA3-DA392519E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69FE491-8F03-43AA-AA5D-4BF5A9AD2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283B207-B325-4DB1-B2A0-394133E02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71389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83A9ADEB-72A5-4B46-8442-28003D8B3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77E62668-3C4A-4F0D-847F-8AA94ADBA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7B22DFA-9B35-4B94-8514-B823EC32C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85B425C-9FBF-4B68-80FF-C90C6FB9C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1D52291B-9B11-458D-9280-CB10E91C1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64186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422980F-84FC-435D-BF7A-D96254DB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6390FFB5-7AA9-4345-B2EA-CFDC66B91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B572C19-7C92-4603-86C2-8F02B27DB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5B99FB0F-E5BF-4ED7-B644-116D18C5F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2033421-FE28-45BE-B6F5-A2E7CE69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69837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F209C20-C647-40AD-BCF4-635FD01F5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24EF0F08-5209-472E-87A3-E54004232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ECD924C-997B-4706-A220-EE9F6BF2A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52AEC4E-08B6-463A-A6C4-47B2CB96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66D105B-FE2D-42B3-9DF8-2A238E1E4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86520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E887978-8781-4FEB-9A29-FFC3AC931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58B07B56-1776-41F5-90CC-049B72AA8D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DAFA8BFD-D673-4EAC-A73C-1D9B5124C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2315D6A9-B9B1-49AE-BDE6-3761265F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7B8E2E0A-2213-49D1-A648-AEE229BB2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AD521FE3-01EE-41BF-83AB-194BAB277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63166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C8C1755-88EC-4990-90FA-904AC76D2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2AD9ED52-0EE0-4D51-A54E-1E3C83A7E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18EF840B-FEFB-4064-A747-E6E9256BF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EEF671C5-DEB4-4507-B6BD-F4E522E4E7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C9D72F22-4A0E-44BC-86EB-79B17EB74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9726EEE3-85BF-4469-9CF5-07AC0EAD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10063E1C-0775-4AF4-A151-F5A0BC9E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E9C432A2-B260-4889-801C-DB704B33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72644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AE8A5C1-1E13-4226-B204-AC736C2FA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EFE57FA8-7544-47BB-8A52-478985E0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A4510BBE-F7E8-44D6-8A18-7F61BEEDC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A00851DF-4BB2-4793-A203-DA3413039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13794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E62A312D-58AD-40D4-9983-BF78C8279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DCEA8F61-7638-49A6-80E5-3D4196407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B52E32EC-F6EC-4C14-A9AC-65D4BAADB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1BBD1DCF-507C-43A7-A20C-8C10AD9CDEBF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93971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E6AADB8-29E6-46D3-AAC5-93AC92FDE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AB495A74-51E1-4D6C-B3FC-00F4AFE96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346A4B4E-5930-4750-81D5-3FA6CA95A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2E1875A0-AB97-45DC-A5F5-237A32A0E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4A8E844C-E558-464B-9FE0-68BECD297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5338CBB3-FA58-4F6F-AD79-FB138CAD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86884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5F35BF7-B00D-42ED-9B95-B737E71E9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A8E4D255-B8B4-4CE2-881E-1ECC19DAB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CCF30024-4B91-4D6C-9538-5D936ED0C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2B90AC83-2852-40FB-B54A-25BB5C288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1195F577-5B4F-44DB-8165-7FB712AFE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C71D18C8-7B5F-4AF7-BFEF-95E08DF4F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73637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DF9AB59B-F2A0-42E9-8DF6-EB86CA66B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B7615888-D905-4A73-9CF6-08A3759CC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356C9DB-296C-4F6C-A750-78C65B13C6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04309-49AB-4F63-BCDF-00F26D01FC82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758EFC16-C598-4D65-AA92-1028E7FD4E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F59DDD8-9858-4633-85D4-FA2B5353A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14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webapp/WEB-INF/views/group/home.jsp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OGOYS/Zandi/blob/master/Zandi/src/main/java/com/heavenstar/zandi/service/impl/GroupServiceImpl.java" TargetMode="External"/><Relationship Id="rId4" Type="http://schemas.openxmlformats.org/officeDocument/2006/relationships/hyperlink" Target="https://github.com/GOGOYS/Zandi/blob/master/Zandi/src/main/java/com/heavenstar/zandi/controller/GroupController.java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webapp/WEB-INF/views/group/group_in.jsp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OGOYS/Zandi/blob/master/Zandi/src/main/java/com/heavenstar/zandi/service/impl/GroupServiceImpl.java" TargetMode="External"/><Relationship Id="rId4" Type="http://schemas.openxmlformats.org/officeDocument/2006/relationships/hyperlink" Target="https://github.com/GOGOYS/Zandi/blob/master/Zandi/src/main/java/com/heavenstar/zandi/controller/GroupController.java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webapp/WEB-INF/views/group/group_in.jsp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OGOYS/Zandi/blob/master/Zandi/src/main/java/com/heavenstar/zandi/service/impl/GroupServiceImpl.java" TargetMode="External"/><Relationship Id="rId4" Type="http://schemas.openxmlformats.org/officeDocument/2006/relationships/hyperlink" Target="https://github.com/GOGOYS/Zandi/blob/master/Zandi/src/main/java/com/heavenstar/zandi/controller/GroupController.java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java/com/heavenstar/zandi/controller/GitController.java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OGOYS/Zandi/blob/master/Zandi/src/main/java/com/heavenstar/zandi/service/impl/GitServiceImpl.java" TargetMode="External"/><Relationship Id="rId4" Type="http://schemas.openxmlformats.org/officeDocument/2006/relationships/hyperlink" Target="https://github.com/GOGOYS/Zandi/blob/master/Zandi/src/main/webapp/WEB-INF/views/git/home.jsp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java/com/heavenstar/zandi/controller/GitController.java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OGOYS/Zandi/blob/master/Zandi/src/main/java/com/heavenstar/zandi/service/impl/GitServiceImpl.java" TargetMode="External"/><Relationship Id="rId4" Type="http://schemas.openxmlformats.org/officeDocument/2006/relationships/hyperlink" Target="https://github.com/GOGOYS/Zandi/blob/master/Zandi/src/main/webapp/WEB-INF/views/git/detail_repo.js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GOYS/Zandi/blob/master/Zandi/src/main/webapp/WEB-INF/views/group/home.jsp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OGOYS/Zandi/blob/master/Zandi/src/main/java/com/heavenstar/zandi/service/impl/GroupServiceImpl.java" TargetMode="External"/><Relationship Id="rId4" Type="http://schemas.openxmlformats.org/officeDocument/2006/relationships/hyperlink" Target="https://github.com/GOGOYS/Zandi/blob/master/Zandi/src/main/java/com/heavenstar/zandi/controller/GroupController.jav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07CB5F9C-FE07-47B7-9BBD-2733D7FD5946}"/>
              </a:ext>
            </a:extLst>
          </p:cNvPr>
          <p:cNvSpPr txBox="1"/>
          <p:nvPr/>
        </p:nvSpPr>
        <p:spPr>
          <a:xfrm>
            <a:off x="10215881" y="178158"/>
            <a:ext cx="18069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+mn-ea"/>
              </a:rPr>
              <a:t>고영승의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pPr algn="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WEB PROJECT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4A90FBE-A59D-4013-9F7A-AFE93874FF90}"/>
              </a:ext>
            </a:extLst>
          </p:cNvPr>
          <p:cNvSpPr txBox="1"/>
          <p:nvPr/>
        </p:nvSpPr>
        <p:spPr>
          <a:xfrm>
            <a:off x="3296195" y="2585190"/>
            <a:ext cx="5599610" cy="19389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GROOME</a:t>
            </a:r>
            <a:endParaRPr lang="ko-KR" altLang="en-US" sz="120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82880" y="-74815"/>
            <a:ext cx="12460778" cy="693281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4A90FBE-A59D-4013-9F7A-AFE93874FF90}"/>
              </a:ext>
            </a:extLst>
          </p:cNvPr>
          <p:cNvSpPr txBox="1"/>
          <p:nvPr/>
        </p:nvSpPr>
        <p:spPr>
          <a:xfrm>
            <a:off x="1528300" y="2385550"/>
            <a:ext cx="913539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ZANDI</a:t>
            </a:r>
            <a:r>
              <a:rPr lang="ko-KR" altLang="en-US" sz="72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72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PROJECT</a:t>
            </a:r>
            <a:endParaRPr lang="ko-KR" altLang="en-US" sz="72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07CB5F9C-FE07-47B7-9BBD-2733D7FD5946}"/>
              </a:ext>
            </a:extLst>
          </p:cNvPr>
          <p:cNvSpPr txBox="1"/>
          <p:nvPr/>
        </p:nvSpPr>
        <p:spPr>
          <a:xfrm>
            <a:off x="4060045" y="3361396"/>
            <a:ext cx="362970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2022 WEB SERVICE </a:t>
            </a:r>
            <a:endParaRPr lang="ko-KR" altLang="en-US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07CB5F9C-FE07-47B7-9BBD-2733D7FD5946}"/>
              </a:ext>
            </a:extLst>
          </p:cNvPr>
          <p:cNvSpPr txBox="1"/>
          <p:nvPr/>
        </p:nvSpPr>
        <p:spPr>
          <a:xfrm>
            <a:off x="3595230" y="6108023"/>
            <a:ext cx="455933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Developer. YOUNG SEUNG GO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0679759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="" xmlns:a16="http://schemas.microsoft.com/office/drawing/2014/main" id="{A7F03737-9085-9B46-CED9-764BC3F9519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624114"/>
            <a:ext cx="8941744" cy="4346208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상세 구성 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9630032" y="6525491"/>
            <a:ext cx="2561968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1056944" y="4251862"/>
            <a:ext cx="19847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일정 출석률을 달성하면 해당하는 </a:t>
            </a:r>
            <a:r>
              <a:rPr lang="ko-KR" altLang="en-US" sz="1400" dirty="0" err="1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스더티방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이름의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잔디를 받는다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9" name="직선 화살표 연결선 18"/>
          <p:cNvCxnSpPr>
            <a:cxnSpLocks/>
            <a:stCxn id="18" idx="3"/>
          </p:cNvCxnSpPr>
          <p:nvPr/>
        </p:nvCxnSpPr>
        <p:spPr>
          <a:xfrm flipV="1">
            <a:off x="3041730" y="2309343"/>
            <a:ext cx="2996605" cy="231185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9150270" y="4503603"/>
            <a:ext cx="17901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생성된 스터디 방들은 이름과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입장인원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남은 기간들을 보여준다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1" name="직선 화살표 연결선 20"/>
          <p:cNvCxnSpPr>
            <a:cxnSpLocks/>
            <a:stCxn id="20" idx="0"/>
          </p:cNvCxnSpPr>
          <p:nvPr/>
        </p:nvCxnSpPr>
        <p:spPr>
          <a:xfrm flipH="1" flipV="1">
            <a:off x="7867670" y="3543055"/>
            <a:ext cx="2177657" cy="96054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스터디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8283" y="5649442"/>
            <a:ext cx="110083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github.com/GOGOYS/Zandi/blob/master/Zandi/src/main/webapp/WEB-INF/views/group/home.jsp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github.com/GOGOYS/Zandi/blob/master/Zandi/src/main/java/com/heavenstar/zandi/controller/GroupController.java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github.com/GOGOYS/Zandi/blob/master/Zandi/src/main/java/com/heavenstar/zandi/service/impl/GroupServiceImpl.java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396084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189" y="1462617"/>
            <a:ext cx="7631084" cy="4003488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상세 구성 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9699529" y="6525491"/>
            <a:ext cx="2418329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1158269" y="5009526"/>
            <a:ext cx="1984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코멘트를 작성할 수 있다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9" name="직선 화살표 연결선 18"/>
          <p:cNvCxnSpPr>
            <a:cxnSpLocks/>
          </p:cNvCxnSpPr>
          <p:nvPr/>
        </p:nvCxnSpPr>
        <p:spPr>
          <a:xfrm>
            <a:off x="3143055" y="5163415"/>
            <a:ext cx="698249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스터디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0EA3F46-45A9-33CE-674C-D2247AB6D14B}"/>
              </a:ext>
            </a:extLst>
          </p:cNvPr>
          <p:cNvSpPr txBox="1"/>
          <p:nvPr/>
        </p:nvSpPr>
        <p:spPr>
          <a:xfrm>
            <a:off x="1435959" y="3742557"/>
            <a:ext cx="19847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해당하는 스터디에 입장한 사람의 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List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와 출석률을 보여준다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="" xmlns:a16="http://schemas.microsoft.com/office/drawing/2014/main" id="{E8DCC4E4-C17F-AC08-F4A5-6156DCE61C59}"/>
              </a:ext>
            </a:extLst>
          </p:cNvPr>
          <p:cNvCxnSpPr>
            <a:cxnSpLocks/>
          </p:cNvCxnSpPr>
          <p:nvPr/>
        </p:nvCxnSpPr>
        <p:spPr>
          <a:xfrm flipV="1">
            <a:off x="2428352" y="2985990"/>
            <a:ext cx="381350" cy="78589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B271922F-7CC6-F4E1-C184-818E3520F867}"/>
              </a:ext>
            </a:extLst>
          </p:cNvPr>
          <p:cNvSpPr txBox="1"/>
          <p:nvPr/>
        </p:nvSpPr>
        <p:spPr>
          <a:xfrm>
            <a:off x="7438768" y="1245926"/>
            <a:ext cx="2199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코멘트 기록이 </a:t>
            </a:r>
            <a:r>
              <a:rPr lang="ko-KR" altLang="en-US" sz="1400" dirty="0" err="1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없을때는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기록이 없다 표시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="" xmlns:a16="http://schemas.microsoft.com/office/drawing/2014/main" id="{E4B85FBC-EAE0-B28E-F731-13402F422358}"/>
              </a:ext>
            </a:extLst>
          </p:cNvPr>
          <p:cNvCxnSpPr>
            <a:cxnSpLocks/>
            <a:stCxn id="28" idx="2"/>
          </p:cNvCxnSpPr>
          <p:nvPr/>
        </p:nvCxnSpPr>
        <p:spPr>
          <a:xfrm flipH="1">
            <a:off x="7656022" y="1769146"/>
            <a:ext cx="882497" cy="61170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33009" y="5682796"/>
            <a:ext cx="110083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github.com/GOGOYS/Zandi/blob/master/Zandi/src/main/webapp/WEB-INF/views/group/group_in.jsp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github.com/GOGOYS/Zandi/blob/master/Zandi/src/main/java/com/heavenstar/zandi/controller/GroupController.java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github.com/GOGOYS/Zandi/blob/master/Zandi/src/main/java/com/heavenstar/zandi/service/impl/GroupServiceImpl.java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401587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="" xmlns:a16="http://schemas.microsoft.com/office/drawing/2014/main" id="{4835D955-5194-16CE-8424-376CDEEB1CC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423" y="1578311"/>
            <a:ext cx="7551594" cy="4042426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상세 구성 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9699529" y="6525491"/>
            <a:ext cx="2418329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9948989" y="4816394"/>
            <a:ext cx="1790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작성된 코멘트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List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출력한다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1" name="직선 화살표 연결선 20"/>
          <p:cNvCxnSpPr>
            <a:cxnSpLocks/>
            <a:stCxn id="20" idx="0"/>
          </p:cNvCxnSpPr>
          <p:nvPr/>
        </p:nvCxnSpPr>
        <p:spPr>
          <a:xfrm flipH="1" flipV="1">
            <a:off x="8753302" y="4050545"/>
            <a:ext cx="2090744" cy="76584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스터디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0EA3F46-45A9-33CE-674C-D2247AB6D14B}"/>
              </a:ext>
            </a:extLst>
          </p:cNvPr>
          <p:cNvSpPr txBox="1"/>
          <p:nvPr/>
        </p:nvSpPr>
        <p:spPr>
          <a:xfrm>
            <a:off x="995384" y="4376988"/>
            <a:ext cx="1984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하루에 한번 코멘트를</a:t>
            </a:r>
            <a:endParaRPr lang="en-US" altLang="ko-KR" sz="1400" dirty="0" smtClean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smtClean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올리면 출석률이 갱신된다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="" xmlns:a16="http://schemas.microsoft.com/office/drawing/2014/main" id="{E8DCC4E4-C17F-AC08-F4A5-6156DCE61C59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1987777" y="3458095"/>
            <a:ext cx="1345627" cy="91889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B271922F-7CC6-F4E1-C184-818E3520F867}"/>
              </a:ext>
            </a:extLst>
          </p:cNvPr>
          <p:cNvSpPr txBox="1"/>
          <p:nvPr/>
        </p:nvSpPr>
        <p:spPr>
          <a:xfrm>
            <a:off x="7438768" y="1245926"/>
            <a:ext cx="2199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스터디방의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400" dirty="0" err="1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남은기간과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 err="1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스터디방의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정보를 보여준다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="" xmlns:a16="http://schemas.microsoft.com/office/drawing/2014/main" id="{E4B85FBC-EAE0-B28E-F731-13402F422358}"/>
              </a:ext>
            </a:extLst>
          </p:cNvPr>
          <p:cNvCxnSpPr>
            <a:cxnSpLocks/>
            <a:stCxn id="28" idx="2"/>
          </p:cNvCxnSpPr>
          <p:nvPr/>
        </p:nvCxnSpPr>
        <p:spPr>
          <a:xfrm flipH="1">
            <a:off x="7499100" y="1769146"/>
            <a:ext cx="1039419" cy="38916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33009" y="5682796"/>
            <a:ext cx="110083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github.com/GOGOYS/Zandi/blob/master/Zandi/src/main/webapp/WEB-INF/views/group/group_in.jsp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github.com/GOGOYS/Zandi/blob/master/Zandi/src/main/java/com/heavenstar/zandi/controller/GroupController.java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github.com/GOGOYS/Zandi/blob/master/Zandi/src/main/java/com/heavenstar/zandi/service/impl/GroupServiceImpl.java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207357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07CB5F9C-FE07-47B7-9BBD-2733D7FD5946}"/>
              </a:ext>
            </a:extLst>
          </p:cNvPr>
          <p:cNvSpPr txBox="1"/>
          <p:nvPr/>
        </p:nvSpPr>
        <p:spPr>
          <a:xfrm>
            <a:off x="10215881" y="178158"/>
            <a:ext cx="18069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+mn-ea"/>
              </a:rPr>
              <a:t>고영승의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pPr algn="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WEB PROJECT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4A90FBE-A59D-4013-9F7A-AFE93874FF90}"/>
              </a:ext>
            </a:extLst>
          </p:cNvPr>
          <p:cNvSpPr txBox="1"/>
          <p:nvPr/>
        </p:nvSpPr>
        <p:spPr>
          <a:xfrm>
            <a:off x="3296195" y="2585190"/>
            <a:ext cx="5599610" cy="19389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GROOME</a:t>
            </a:r>
            <a:endParaRPr lang="ko-KR" altLang="en-US" sz="120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82880" y="-74815"/>
            <a:ext cx="12460778" cy="693281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4A90FBE-A59D-4013-9F7A-AFE93874FF90}"/>
              </a:ext>
            </a:extLst>
          </p:cNvPr>
          <p:cNvSpPr txBox="1"/>
          <p:nvPr/>
        </p:nvSpPr>
        <p:spPr>
          <a:xfrm>
            <a:off x="2107968" y="1895233"/>
            <a:ext cx="7879081" cy="19389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감사합니다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07CB5F9C-FE07-47B7-9BBD-2733D7FD5946}"/>
              </a:ext>
            </a:extLst>
          </p:cNvPr>
          <p:cNvSpPr txBox="1"/>
          <p:nvPr/>
        </p:nvSpPr>
        <p:spPr>
          <a:xfrm>
            <a:off x="2715089" y="3506539"/>
            <a:ext cx="6533803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2022 ZANDI PROJECT</a:t>
            </a:r>
            <a:endParaRPr lang="ko-KR" altLang="en-US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07CB5F9C-FE07-47B7-9BBD-2733D7FD5946}"/>
              </a:ext>
            </a:extLst>
          </p:cNvPr>
          <p:cNvSpPr txBox="1"/>
          <p:nvPr/>
        </p:nvSpPr>
        <p:spPr>
          <a:xfrm>
            <a:off x="3702324" y="6108023"/>
            <a:ext cx="455933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Developer. YOUNG SEUNG GO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3630014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808659F1-52EF-7D00-5586-B7FB3A567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7914"/>
            <a:ext cx="6091728" cy="31749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90561" y="1174826"/>
            <a:ext cx="3624847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ZANDI</a:t>
            </a:r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PROJECT</a:t>
            </a:r>
            <a:endParaRPr lang="ko-KR" altLang="en-US" sz="3401" dirty="0">
              <a:solidFill>
                <a:schemeClr val="tx1">
                  <a:lumMod val="7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9613557" y="6525491"/>
            <a:ext cx="2578443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0063425" y="543074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40000"/>
                    <a:lumOff val="6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ZANDI PROJECT</a:t>
            </a:r>
            <a:endParaRPr lang="ko-KR" altLang="en-US" sz="1400" dirty="0">
              <a:solidFill>
                <a:schemeClr val="tx1">
                  <a:lumMod val="40000"/>
                  <a:lumOff val="6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0561" y="1743962"/>
            <a:ext cx="4287674" cy="37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일 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공부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! 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동기부여를 위한 잔디를 심자</a:t>
            </a:r>
            <a:endParaRPr lang="en-US" altLang="ko-KR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8742" y="5462121"/>
            <a:ext cx="110876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하루에 조금이라도 공부하자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! 1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일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깃 운동으로 시작된 </a:t>
            </a:r>
            <a:r>
              <a:rPr lang="ko-KR" altLang="en-US" sz="140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커밋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운동을 동기부여하기 위해 제작되었다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매일매일 공부를 </a:t>
            </a:r>
            <a:r>
              <a:rPr lang="ko-KR" altLang="en-US" sz="140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해야하지만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어려움을 겪고 있는 사람들을 모아 스터디를 만들고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보상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잔디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주어 </a:t>
            </a:r>
            <a:r>
              <a:rPr lang="ko-KR" altLang="en-US" sz="14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조금이나마 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공부를 더 할 수 있게끔 하는 서비스이다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1142" y="2049943"/>
            <a:ext cx="2095463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개발 기간 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2022.08 ~ 09</a:t>
            </a:r>
            <a:endParaRPr lang="ko-KR" altLang="en-US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1142" y="2365613"/>
            <a:ext cx="1674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개인 프로젝트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62853" y="235202"/>
            <a:ext cx="4860499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Project - </a:t>
            </a:r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개요</a:t>
            </a: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60" y="2152997"/>
            <a:ext cx="194911" cy="19491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42" y="2423989"/>
            <a:ext cx="252400" cy="252400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="" xmlns:a16="http://schemas.microsoft.com/office/drawing/2014/main" id="{9896C047-CB3D-26C5-5772-3F7DF29E930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4150" y="1262674"/>
            <a:ext cx="7606934" cy="40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05279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개발 환경 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9638270" y="6525491"/>
            <a:ext cx="2553730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16">
            <a:extLst>
              <a:ext uri="{FF2B5EF4-FFF2-40B4-BE49-F238E27FC236}">
                <a16:creationId xmlns="" xmlns:a16="http://schemas.microsoft.com/office/drawing/2014/main" id="{957314EE-34E5-C1E0-23D4-9EFDB3DA97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1303807"/>
              </p:ext>
            </p:extLst>
          </p:nvPr>
        </p:nvGraphicFramePr>
        <p:xfrm>
          <a:off x="1442476" y="1665964"/>
          <a:ext cx="9505272" cy="46737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7324">
                  <a:extLst>
                    <a:ext uri="{9D8B030D-6E8A-4147-A177-3AD203B41FA5}">
                      <a16:colId xmlns="" xmlns:a16="http://schemas.microsoft.com/office/drawing/2014/main" val="3970307250"/>
                    </a:ext>
                  </a:extLst>
                </a:gridCol>
                <a:gridCol w="5247948">
                  <a:extLst>
                    <a:ext uri="{9D8B030D-6E8A-4147-A177-3AD203B41FA5}">
                      <a16:colId xmlns="" xmlns:a16="http://schemas.microsoft.com/office/drawing/2014/main" val="3493622400"/>
                    </a:ext>
                  </a:extLst>
                </a:gridCol>
              </a:tblGrid>
              <a:tr h="6137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운영체제</a:t>
                      </a: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11C4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Windows 11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11C4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395195772"/>
                  </a:ext>
                </a:extLst>
              </a:tr>
              <a:tr h="6137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u="none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개발 언어</a:t>
                      </a: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JAVA, JavaScript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137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u="none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화면 구현 도구</a:t>
                      </a: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JSP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846630587"/>
                  </a:ext>
                </a:extLst>
              </a:tr>
              <a:tr h="7081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프레임워크</a:t>
                      </a: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STS3(Spring</a:t>
                      </a:r>
                      <a:r>
                        <a:rPr lang="en-US" altLang="ko-KR" sz="1600" b="0" baseline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Tool Suite), </a:t>
                      </a:r>
                      <a:r>
                        <a:rPr lang="en-US" altLang="ko-KR" sz="1600" b="0" dirty="0" err="1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Mybatis</a:t>
                      </a:r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3.5.10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781946646"/>
                  </a:ext>
                </a:extLst>
              </a:tr>
              <a:tr h="7081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JDK</a:t>
                      </a:r>
                      <a:endParaRPr lang="ko-KR" altLang="en-US" sz="1600" dirty="0">
                        <a:solidFill>
                          <a:srgbClr val="111C48"/>
                        </a:solidFill>
                        <a:latin typeface="Pretendard Light" panose="02000403000000020004" pitchFamily="2" charset="-127"/>
                        <a:ea typeface="Pretendard Light" panose="02000403000000020004" pitchFamily="2" charset="-127"/>
                        <a:cs typeface="Pretendard Light" panose="020004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11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716036171"/>
                  </a:ext>
                </a:extLst>
              </a:tr>
              <a:tr h="7081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DBMS</a:t>
                      </a:r>
                      <a:endParaRPr lang="ko-KR" altLang="en-US" sz="1600" dirty="0">
                        <a:solidFill>
                          <a:srgbClr val="111C48"/>
                        </a:solidFill>
                        <a:latin typeface="Pretendard Light" panose="02000403000000020004" pitchFamily="2" charset="-127"/>
                        <a:ea typeface="Pretendard Light" panose="02000403000000020004" pitchFamily="2" charset="-127"/>
                        <a:cs typeface="Pretendard Light" panose="020004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MySQL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574396793"/>
                  </a:ext>
                </a:extLst>
              </a:tr>
              <a:tr h="70811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WAS</a:t>
                      </a:r>
                      <a:endParaRPr lang="ko-KR" altLang="en-US" sz="1600" dirty="0">
                        <a:solidFill>
                          <a:srgbClr val="111C48"/>
                        </a:solidFill>
                        <a:latin typeface="Pretendard Light" panose="02000403000000020004" pitchFamily="2" charset="-127"/>
                        <a:ea typeface="Pretendard Light" panose="02000403000000020004" pitchFamily="2" charset="-127"/>
                        <a:cs typeface="Pretendard Light" panose="020004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111C48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Apache Tomcat 9.0.x</a:t>
                      </a:r>
                      <a:endParaRPr lang="ko-KR" altLang="en-US" sz="1600" b="0" dirty="0">
                        <a:solidFill>
                          <a:srgbClr val="111C48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60960" marR="60960" marT="30480" marB="30480" anchor="ctr">
                    <a:lnL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E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129140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개발 기능 구성 </a:t>
            </a:r>
          </a:p>
        </p:txBody>
      </p:sp>
      <p:graphicFrame>
        <p:nvGraphicFramePr>
          <p:cNvPr id="6" name="표 16">
            <a:extLst>
              <a:ext uri="{FF2B5EF4-FFF2-40B4-BE49-F238E27FC236}">
                <a16:creationId xmlns="" xmlns:a16="http://schemas.microsoft.com/office/drawing/2014/main" id="{A79BBDA5-5837-2D5B-8FE1-8A21DD27E8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4396423"/>
              </p:ext>
            </p:extLst>
          </p:nvPr>
        </p:nvGraphicFramePr>
        <p:xfrm>
          <a:off x="1202724" y="1466595"/>
          <a:ext cx="10074875" cy="46458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4703">
                  <a:extLst>
                    <a:ext uri="{9D8B030D-6E8A-4147-A177-3AD203B41FA5}">
                      <a16:colId xmlns="" xmlns:a16="http://schemas.microsoft.com/office/drawing/2014/main" val="3970307250"/>
                    </a:ext>
                  </a:extLst>
                </a:gridCol>
                <a:gridCol w="2069313">
                  <a:extLst>
                    <a:ext uri="{9D8B030D-6E8A-4147-A177-3AD203B41FA5}">
                      <a16:colId xmlns="" xmlns:a16="http://schemas.microsoft.com/office/drawing/2014/main" val="3201375531"/>
                    </a:ext>
                  </a:extLst>
                </a:gridCol>
                <a:gridCol w="6110859">
                  <a:extLst>
                    <a:ext uri="{9D8B030D-6E8A-4147-A177-3AD203B41FA5}">
                      <a16:colId xmlns="" xmlns:a16="http://schemas.microsoft.com/office/drawing/2014/main" val="3127841049"/>
                    </a:ext>
                  </a:extLst>
                </a:gridCol>
              </a:tblGrid>
              <a:tr h="901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구분</a:t>
                      </a: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기능</a:t>
                      </a: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상세설명</a:t>
                      </a: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395195772"/>
                  </a:ext>
                </a:extLst>
              </a:tr>
              <a:tr h="468091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Repo Check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사용자 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RepoList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사용자의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Git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에 해당하는 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RepoList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를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API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를 통해 불러와 보여준다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781946646"/>
                  </a:ext>
                </a:extLst>
              </a:tr>
              <a:tr h="46809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커밋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 기록 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해당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Repo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에 해당하는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커밋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 기록을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API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를 통해 불러와 보여준다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44771096"/>
                  </a:ext>
                </a:extLst>
              </a:tr>
              <a:tr h="46809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일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1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커밋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해당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Repo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의 그날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커밋을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 했는지 안 했는지 체크해서 보여준다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275870232"/>
                  </a:ext>
                </a:extLst>
              </a:tr>
              <a:tr h="468092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Study Room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생성및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 제거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사용자가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study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방을 직접 생성하며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방에 인원이 없을 시 자동으로 제거된다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65423364"/>
                  </a:ext>
                </a:extLst>
              </a:tr>
              <a:tr h="4680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인원체크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Study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방에 인원이 다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차있으며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  더 이상 인원이 들어갈 수 없다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110975885"/>
                  </a:ext>
                </a:extLst>
              </a:tr>
              <a:tr h="46809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남은 기간 체크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스터디 기간을 설정하여 남은 기간을 계산하여 보여준다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635417089"/>
                  </a:ext>
                </a:extLst>
              </a:tr>
              <a:tr h="46809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출석률 체크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Study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방에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comment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를 남길때마다 출석률이 계산되어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%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로 보여준다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16583169"/>
                  </a:ext>
                </a:extLst>
              </a:tr>
              <a:tr h="46809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잔디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Trophy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일정 출석률이 넘으면 잔디를 하나씩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trophy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로 준다</a:t>
                      </a:r>
                    </a:p>
                  </a:txBody>
                  <a:tcPr marL="56529" marR="56529" marT="28265" marB="28265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00733191"/>
                  </a:ext>
                </a:extLst>
              </a:tr>
            </a:tbl>
          </a:graphicData>
        </a:graphic>
      </p:graphicFrame>
      <p:cxnSp>
        <p:nvCxnSpPr>
          <p:cNvPr id="3" name="직선 연결선 2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9407611" y="6525491"/>
            <a:ext cx="2784389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10063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86CA3C02-D5C9-746E-55B8-C693642A6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022" y="1466596"/>
            <a:ext cx="5487328" cy="43508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DB </a:t>
            </a:r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테이블 설계구조 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1" name="표 16">
            <a:extLst>
              <a:ext uri="{FF2B5EF4-FFF2-40B4-BE49-F238E27FC236}">
                <a16:creationId xmlns="" xmlns:a16="http://schemas.microsoft.com/office/drawing/2014/main" id="{8CD8D290-0FD2-505C-499F-CD9CF482FA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7845137"/>
              </p:ext>
            </p:extLst>
          </p:nvPr>
        </p:nvGraphicFramePr>
        <p:xfrm>
          <a:off x="514132" y="5432654"/>
          <a:ext cx="2945762" cy="10516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5762">
                  <a:extLst>
                    <a:ext uri="{9D8B030D-6E8A-4147-A177-3AD203B41FA5}">
                      <a16:colId xmlns="" xmlns:a16="http://schemas.microsoft.com/office/drawing/2014/main" val="548344461"/>
                    </a:ext>
                  </a:extLst>
                </a:gridCol>
              </a:tblGrid>
              <a:tr h="3043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tbl_join_group</a:t>
                      </a:r>
                      <a:endParaRPr lang="ko-KR" altLang="en-US" sz="18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93940827"/>
                  </a:ext>
                </a:extLst>
              </a:tr>
              <a:tr h="6858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스터디 방에 들어간 유저 정보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8313842"/>
                  </a:ext>
                </a:extLst>
              </a:tr>
            </a:tbl>
          </a:graphicData>
        </a:graphic>
      </p:graphicFrame>
      <p:cxnSp>
        <p:nvCxnSpPr>
          <p:cNvPr id="152" name="직선 연결선 151"/>
          <p:cNvCxnSpPr>
            <a:cxnSpLocks/>
          </p:cNvCxnSpPr>
          <p:nvPr/>
        </p:nvCxnSpPr>
        <p:spPr>
          <a:xfrm>
            <a:off x="9585261" y="6140221"/>
            <a:ext cx="0" cy="68517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3" name="직선 연결선 152"/>
          <p:cNvCxnSpPr>
            <a:cxnSpLocks/>
            <a:endCxn id="151" idx="0"/>
          </p:cNvCxnSpPr>
          <p:nvPr/>
        </p:nvCxnSpPr>
        <p:spPr>
          <a:xfrm flipH="1">
            <a:off x="1987013" y="5025081"/>
            <a:ext cx="3194587" cy="407573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9662984" y="6525491"/>
            <a:ext cx="2529016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표 16">
            <a:extLst>
              <a:ext uri="{FF2B5EF4-FFF2-40B4-BE49-F238E27FC236}">
                <a16:creationId xmlns="" xmlns:a16="http://schemas.microsoft.com/office/drawing/2014/main" id="{D9004E9A-879C-3860-342A-258B6B0E9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4544950"/>
              </p:ext>
            </p:extLst>
          </p:nvPr>
        </p:nvGraphicFramePr>
        <p:xfrm>
          <a:off x="8526804" y="5432653"/>
          <a:ext cx="2945763" cy="10516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5763">
                  <a:extLst>
                    <a:ext uri="{9D8B030D-6E8A-4147-A177-3AD203B41FA5}">
                      <a16:colId xmlns="" xmlns:a16="http://schemas.microsoft.com/office/drawing/2014/main" val="548344461"/>
                    </a:ext>
                  </a:extLst>
                </a:gridCol>
              </a:tblGrid>
              <a:tr h="3043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tbl_trophy</a:t>
                      </a:r>
                      <a:endParaRPr lang="ko-KR" altLang="en-US" sz="18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93940827"/>
                  </a:ext>
                </a:extLst>
              </a:tr>
              <a:tr h="6858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출석률로 얻은 보상리스트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8313842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="" xmlns:a16="http://schemas.microsoft.com/office/drawing/2014/main" id="{EDDF8F1F-FE91-C6FD-4414-2D713610D2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6485937"/>
              </p:ext>
            </p:extLst>
          </p:nvPr>
        </p:nvGraphicFramePr>
        <p:xfrm>
          <a:off x="514131" y="3932981"/>
          <a:ext cx="2945762" cy="10516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5762">
                  <a:extLst>
                    <a:ext uri="{9D8B030D-6E8A-4147-A177-3AD203B41FA5}">
                      <a16:colId xmlns="" xmlns:a16="http://schemas.microsoft.com/office/drawing/2014/main" val="548344461"/>
                    </a:ext>
                  </a:extLst>
                </a:gridCol>
              </a:tblGrid>
              <a:tr h="3043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tbl_repos</a:t>
                      </a:r>
                      <a:endParaRPr lang="ko-KR" altLang="en-US" sz="18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93940827"/>
                  </a:ext>
                </a:extLst>
              </a:tr>
              <a:tr h="6858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유저의 </a:t>
                      </a:r>
                      <a:r>
                        <a:rPr lang="en-US" altLang="ko-KR" sz="1800" kern="1200" dirty="0" err="1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RepoList</a:t>
                      </a:r>
                      <a:endParaRPr lang="ko-KR" altLang="en-US" sz="1800" kern="1200" dirty="0">
                        <a:solidFill>
                          <a:srgbClr val="111C48"/>
                        </a:solidFill>
                        <a:latin typeface="Pretendard Light" panose="02000403000000020004" pitchFamily="2" charset="-127"/>
                        <a:ea typeface="Pretendard Light" panose="02000403000000020004" pitchFamily="2" charset="-127"/>
                        <a:cs typeface="Pretendard Light" panose="02000403000000020004" pitchFamily="2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8313842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="" xmlns:a16="http://schemas.microsoft.com/office/drawing/2014/main" id="{25EF1376-9D6C-4679-2716-859E88F53E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37493"/>
              </p:ext>
            </p:extLst>
          </p:nvPr>
        </p:nvGraphicFramePr>
        <p:xfrm>
          <a:off x="8526804" y="3345747"/>
          <a:ext cx="2945762" cy="10516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5762">
                  <a:extLst>
                    <a:ext uri="{9D8B030D-6E8A-4147-A177-3AD203B41FA5}">
                      <a16:colId xmlns="" xmlns:a16="http://schemas.microsoft.com/office/drawing/2014/main" val="548344461"/>
                    </a:ext>
                  </a:extLst>
                </a:gridCol>
              </a:tblGrid>
              <a:tr h="3043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tbl_comment</a:t>
                      </a:r>
                      <a:endParaRPr lang="ko-KR" altLang="en-US" sz="18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93940827"/>
                  </a:ext>
                </a:extLst>
              </a:tr>
              <a:tr h="6858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스터디에 남긴 코멘트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8313842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="" xmlns:a16="http://schemas.microsoft.com/office/drawing/2014/main" id="{37D31E60-013D-5464-BF00-FBBF102B4A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527368"/>
              </p:ext>
            </p:extLst>
          </p:nvPr>
        </p:nvGraphicFramePr>
        <p:xfrm>
          <a:off x="8469141" y="1182995"/>
          <a:ext cx="2945762" cy="10516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5762">
                  <a:extLst>
                    <a:ext uri="{9D8B030D-6E8A-4147-A177-3AD203B41FA5}">
                      <a16:colId xmlns="" xmlns:a16="http://schemas.microsoft.com/office/drawing/2014/main" val="5483444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</a:t>
                      </a:r>
                      <a:r>
                        <a:rPr lang="en-US" altLang="ko-KR" sz="18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tbl_group</a:t>
                      </a:r>
                      <a:endParaRPr lang="ko-KR" altLang="en-US" sz="18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93940827"/>
                  </a:ext>
                </a:extLst>
              </a:tr>
              <a:tr h="6858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 err="1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스터디방</a:t>
                      </a:r>
                      <a:r>
                        <a:rPr lang="ko-KR" altLang="en-US" sz="18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 정보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8313842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="" xmlns:a16="http://schemas.microsoft.com/office/drawing/2014/main" id="{2820F1C8-DAD1-C0A7-C619-E69C6FFF9B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294099"/>
              </p:ext>
            </p:extLst>
          </p:nvPr>
        </p:nvGraphicFramePr>
        <p:xfrm>
          <a:off x="514131" y="1506330"/>
          <a:ext cx="2945762" cy="10516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5762">
                  <a:extLst>
                    <a:ext uri="{9D8B030D-6E8A-4147-A177-3AD203B41FA5}">
                      <a16:colId xmlns="" xmlns:a16="http://schemas.microsoft.com/office/drawing/2014/main" val="548344461"/>
                    </a:ext>
                  </a:extLst>
                </a:gridCol>
              </a:tblGrid>
              <a:tr h="3043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 err="1">
                          <a:solidFill>
                            <a:srgbClr val="111C48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tbl_users</a:t>
                      </a:r>
                      <a:endParaRPr lang="ko-KR" altLang="en-US" sz="1800" kern="1200" dirty="0">
                        <a:solidFill>
                          <a:srgbClr val="111C48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93940827"/>
                  </a:ext>
                </a:extLst>
              </a:tr>
              <a:tr h="6858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dirty="0">
                          <a:solidFill>
                            <a:srgbClr val="111C48"/>
                          </a:solidFill>
                          <a:latin typeface="Pretendard Light" panose="02000403000000020004" pitchFamily="2" charset="-127"/>
                          <a:ea typeface="Pretendard Light" panose="02000403000000020004" pitchFamily="2" charset="-127"/>
                          <a:cs typeface="Pretendard Light" panose="02000403000000020004" pitchFamily="2" charset="-127"/>
                        </a:rPr>
                        <a:t>유저 정보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8313842"/>
                  </a:ext>
                </a:extLst>
              </a:tr>
            </a:tbl>
          </a:graphicData>
        </a:graphic>
      </p:graphicFrame>
      <p:cxnSp>
        <p:nvCxnSpPr>
          <p:cNvPr id="22" name="직선 연결선 21">
            <a:extLst>
              <a:ext uri="{FF2B5EF4-FFF2-40B4-BE49-F238E27FC236}">
                <a16:creationId xmlns="" xmlns:a16="http://schemas.microsoft.com/office/drawing/2014/main" id="{E50ADBEE-C05C-248A-47C2-2A6B0736EFFD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8081319" y="5115327"/>
            <a:ext cx="1918366" cy="317326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="" xmlns:a16="http://schemas.microsoft.com/office/drawing/2014/main" id="{33FF9E17-DC04-496C-64EC-99DA49D23A4A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1987012" y="3649362"/>
            <a:ext cx="1687064" cy="283619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="" xmlns:a16="http://schemas.microsoft.com/office/drawing/2014/main" id="{6DC31A0E-1F00-7E43-86E3-03F506EBA281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1987012" y="2557979"/>
            <a:ext cx="1687064" cy="367040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="" xmlns:a16="http://schemas.microsoft.com/office/drawing/2014/main" id="{C277F54B-22CD-766B-9EDF-0C7A10FD1A25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6005384" y="1708819"/>
            <a:ext cx="2463757" cy="95267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="" xmlns:a16="http://schemas.microsoft.com/office/drawing/2014/main" id="{22BF6AAA-0196-477D-D02F-F8D4F0FEF320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8023654" y="2850292"/>
            <a:ext cx="1976031" cy="495455"/>
          </a:xfrm>
          <a:prstGeom prst="line">
            <a:avLst/>
          </a:prstGeom>
          <a:ln>
            <a:solidFill>
              <a:srgbClr val="111C4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63313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5301D0B8-492C-95A3-D488-B33CB4F422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954" y="1131286"/>
            <a:ext cx="9163050" cy="4857750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상세 구성 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9588843" y="6525491"/>
            <a:ext cx="2603157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메인 페이지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3111540" y="5500279"/>
            <a:ext cx="18379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사용자의 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git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아이디를 가져와 </a:t>
            </a:r>
            <a:r>
              <a:rPr lang="en-US" altLang="ko-KR" sz="1400" dirty="0" err="1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RepoList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출력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56" name="직선 화살표 연결선 55"/>
          <p:cNvCxnSpPr>
            <a:cxnSpLocks/>
          </p:cNvCxnSpPr>
          <p:nvPr/>
        </p:nvCxnSpPr>
        <p:spPr>
          <a:xfrm flipV="1">
            <a:off x="4061254" y="4451090"/>
            <a:ext cx="931243" cy="104354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6680512" y="5587948"/>
            <a:ext cx="19155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List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로 이동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61" name="직선 화살표 연결선 60"/>
          <p:cNvCxnSpPr>
            <a:cxnSpLocks/>
          </p:cNvCxnSpPr>
          <p:nvPr/>
        </p:nvCxnSpPr>
        <p:spPr>
          <a:xfrm flipH="1" flipV="1">
            <a:off x="6365486" y="4374292"/>
            <a:ext cx="1205087" cy="11203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327954" y="1703421"/>
            <a:ext cx="3189603" cy="37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레파지토리와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스터디 메뉴로 이동할 수 있다</a:t>
            </a:r>
          </a:p>
        </p:txBody>
      </p:sp>
    </p:spTree>
    <p:extLst>
      <p:ext uri="{BB962C8B-B14F-4D97-AF65-F5344CB8AC3E}">
        <p14:creationId xmlns:p14="http://schemas.microsoft.com/office/powerpoint/2010/main" val="34571367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743" y="1717500"/>
            <a:ext cx="8057422" cy="41939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상세 구성 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481751" y="6525491"/>
            <a:ext cx="2710249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27954" y="1703421"/>
            <a:ext cx="2880759" cy="701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사용자의 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git-id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git-hub API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사용해 </a:t>
            </a:r>
            <a:r>
              <a:rPr lang="en-US" altLang="ko-KR" sz="140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RepoList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와 </a:t>
            </a:r>
            <a:r>
              <a:rPr lang="en-US" altLang="ko-KR" sz="140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img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보여준다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590051" y="3966306"/>
            <a:ext cx="1828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Git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아이디에 해당하는 </a:t>
            </a:r>
            <a:r>
              <a:rPr lang="en-US" altLang="ko-KR" sz="1400" dirty="0" err="1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RepoList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출력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8" name="직선 화살표 연결선 27"/>
          <p:cNvCxnSpPr>
            <a:cxnSpLocks/>
            <a:stCxn id="27" idx="2"/>
          </p:cNvCxnSpPr>
          <p:nvPr/>
        </p:nvCxnSpPr>
        <p:spPr>
          <a:xfrm>
            <a:off x="1504397" y="4489526"/>
            <a:ext cx="1181401" cy="10212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10013475" y="3180514"/>
            <a:ext cx="1850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Git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아이디에 해당하는 잔디 이미지 출력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31" name="직선 화살표 연결선 30"/>
          <p:cNvCxnSpPr>
            <a:cxnSpLocks/>
            <a:stCxn id="30" idx="0"/>
          </p:cNvCxnSpPr>
          <p:nvPr/>
        </p:nvCxnSpPr>
        <p:spPr>
          <a:xfrm flipH="1" flipV="1">
            <a:off x="10013475" y="3018955"/>
            <a:ext cx="925380" cy="16155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 err="1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레파지토리</a:t>
            </a:r>
            <a:endParaRPr lang="ko-KR" altLang="en-US" sz="2267" dirty="0">
              <a:solidFill>
                <a:srgbClr val="354DC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5319" y="5789391"/>
            <a:ext cx="104243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github.com/GOGOYS/Zandi/blob/master/Zandi/src/main/java/com/heavenstar/zandi/controller/GitController.java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github.com/GOGOYS/Zandi/blob/master/Zandi/src/main/webapp/WEB-INF/views/git/home.jsp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github.com/GOGOYS/Zandi/blob/master/Zandi/src/main/java/com/heavenstar/zandi/service/impl/GitServiceImpl.java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983424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30750A13-D101-A466-4F7A-45BA7A6CB2D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401" y="1783353"/>
            <a:ext cx="7979198" cy="4039470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상세 구성 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9695935" y="6525491"/>
            <a:ext cx="2496065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826869" y="3691622"/>
            <a:ext cx="14879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Repo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의 </a:t>
            </a:r>
            <a:r>
              <a:rPr lang="ko-KR" altLang="en-US" sz="1400" dirty="0" err="1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커밋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기록 리스트 출력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9" name="직선 화살표 연결선 18"/>
          <p:cNvCxnSpPr>
            <a:cxnSpLocks/>
          </p:cNvCxnSpPr>
          <p:nvPr/>
        </p:nvCxnSpPr>
        <p:spPr>
          <a:xfrm>
            <a:off x="1546138" y="4214842"/>
            <a:ext cx="1254727" cy="9621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9912819" y="3568449"/>
            <a:ext cx="1595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해당하는 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Repo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의 오늘 </a:t>
            </a:r>
            <a:r>
              <a:rPr lang="ko-KR" altLang="en-US" sz="1400" dirty="0" err="1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커밋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여부 판별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1" name="직선 화살표 연결선 20"/>
          <p:cNvCxnSpPr>
            <a:cxnSpLocks/>
            <a:stCxn id="20" idx="0"/>
          </p:cNvCxnSpPr>
          <p:nvPr/>
        </p:nvCxnSpPr>
        <p:spPr>
          <a:xfrm flipH="1" flipV="1">
            <a:off x="6639697" y="2215978"/>
            <a:ext cx="4070842" cy="135247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 err="1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레파지토리</a:t>
            </a:r>
            <a:endParaRPr lang="ko-KR" altLang="en-US" sz="2267" dirty="0">
              <a:solidFill>
                <a:srgbClr val="354DC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5319" y="5789391"/>
            <a:ext cx="104243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github.com/GOGOYS/Zandi/blob/master/Zandi/src/main/java/com/heavenstar/zandi/controller/GitController.java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github.com/GOGOYS/Zandi/blob/master/Zandi/src/main/webapp/WEB-INF/views/git/detail_repo.jsp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</a:t>
            </a: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github.com/GOGOYS/Zandi/blob/master/Zandi/src/main/java/com/heavenstar/zandi/service/impl/GitServiceImpl.java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30900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957721B8-6882-4EB4-4030-EE141E350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57" y="2081666"/>
            <a:ext cx="10317838" cy="3642352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>
                <a:solidFill>
                  <a:schemeClr val="tx1">
                    <a:lumMod val="7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상세 구성 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9588843" y="6525491"/>
            <a:ext cx="2603157" cy="332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642552" y="3164982"/>
            <a:ext cx="1647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생성된 스터디가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없으면 메시지 생성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9" name="직선 화살표 연결선 18"/>
          <p:cNvCxnSpPr>
            <a:cxnSpLocks/>
            <a:stCxn id="18" idx="3"/>
          </p:cNvCxnSpPr>
          <p:nvPr/>
        </p:nvCxnSpPr>
        <p:spPr>
          <a:xfrm flipV="1">
            <a:off x="2290120" y="3026733"/>
            <a:ext cx="2767912" cy="39985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F821D22-2226-9DFF-0A91-CE948B62639D}"/>
              </a:ext>
            </a:extLst>
          </p:cNvPr>
          <p:cNvSpPr txBox="1"/>
          <p:nvPr/>
        </p:nvSpPr>
        <p:spPr>
          <a:xfrm>
            <a:off x="8649730" y="5013564"/>
            <a:ext cx="28585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Input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창을 통해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Study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생성 가능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이름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인원제한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스터디 기간을</a:t>
            </a:r>
            <a:endParaRPr lang="en-US" altLang="ko-KR" sz="1400" dirty="0">
              <a:solidFill>
                <a:srgbClr val="2D375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설정할 수 있다</a:t>
            </a:r>
            <a:r>
              <a:rPr lang="en-US" altLang="ko-KR" sz="1400" dirty="0">
                <a:solidFill>
                  <a:srgbClr val="2D375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</a:t>
            </a:r>
          </a:p>
        </p:txBody>
      </p:sp>
      <p:cxnSp>
        <p:nvCxnSpPr>
          <p:cNvPr id="21" name="직선 화살표 연결선 20"/>
          <p:cNvCxnSpPr>
            <a:cxnSpLocks/>
            <a:stCxn id="20" idx="0"/>
          </p:cNvCxnSpPr>
          <p:nvPr/>
        </p:nvCxnSpPr>
        <p:spPr>
          <a:xfrm flipH="1" flipV="1">
            <a:off x="7850659" y="4201297"/>
            <a:ext cx="2228336" cy="81226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3659AE68-F717-3827-DA22-C9CC98AEA36D}"/>
              </a:ext>
            </a:extLst>
          </p:cNvPr>
          <p:cNvSpPr txBox="1"/>
          <p:nvPr/>
        </p:nvSpPr>
        <p:spPr>
          <a:xfrm>
            <a:off x="338283" y="1245926"/>
            <a:ext cx="3422108" cy="441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46"/>
            <a:r>
              <a:rPr lang="ko-KR" altLang="en-US" sz="2267" dirty="0">
                <a:solidFill>
                  <a:srgbClr val="354DC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스터디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CBB194E7-789F-742D-C573-F870520CFBAF}"/>
              </a:ext>
            </a:extLst>
          </p:cNvPr>
          <p:cNvSpPr txBox="1"/>
          <p:nvPr/>
        </p:nvSpPr>
        <p:spPr>
          <a:xfrm>
            <a:off x="327954" y="1703421"/>
            <a:ext cx="3321408" cy="37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스터디 방을 개설 및 제거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  <a:r>
              <a:rPr lang="ko-KR" altLang="en-US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입장을 할 수 있다</a:t>
            </a:r>
            <a:r>
              <a:rPr lang="en-US" altLang="ko-KR" sz="14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5319" y="5752228"/>
            <a:ext cx="110083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3"/>
              </a:rPr>
              <a:t>github.com/GOGOYS/Zandi/blob/master/Zandi/src/main/webapp/WEB-INF/views/group/home.jsp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4"/>
              </a:rPr>
              <a:t>github.com/GOGOYS/Zandi/blob/master/Zandi/src/main/java/com/heavenstar/zandi/controller/GroupController.java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https://</a:t>
            </a:r>
            <a:r>
              <a:rPr lang="en-US" altLang="ko-KR" sz="1200" dirty="0" smtClean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  <a:hlinkClick r:id="rId5"/>
              </a:rPr>
              <a:t>github.com/GOGOYS/Zandi/blob/master/Zandi/src/main/java/com/heavenstar/zandi/service/impl/GroupServiceImpl.java</a:t>
            </a:r>
            <a:endParaRPr lang="en-US" altLang="ko-KR" sz="12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14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088320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OLOR_SKY_BLUE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0D509E"/>
      </a:accent1>
      <a:accent2>
        <a:srgbClr val="F5C437"/>
      </a:accent2>
      <a:accent3>
        <a:srgbClr val="00A9EA"/>
      </a:accent3>
      <a:accent4>
        <a:srgbClr val="018EDD"/>
      </a:accent4>
      <a:accent5>
        <a:srgbClr val="FDF54F"/>
      </a:accent5>
      <a:accent6>
        <a:srgbClr val="59D3F5"/>
      </a:accent6>
      <a:hlink>
        <a:srgbClr val="757070"/>
      </a:hlink>
      <a:folHlink>
        <a:srgbClr val="757070"/>
      </a:folHlink>
    </a:clrScheme>
    <a:fontScheme name="G마켓 산스와 나눔스퀘어">
      <a:majorFont>
        <a:latin typeface="G마켓 산스 TTF Bold"/>
        <a:ea typeface="나눔스퀘어 ExtraBold"/>
        <a:cs typeface=""/>
      </a:majorFont>
      <a:minorFont>
        <a:latin typeface="G마켓 산스 TTF Medium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1549</TotalTime>
  <Words>490</Words>
  <Application>Microsoft Office PowerPoint</Application>
  <PresentationFormat>와이드스크린</PresentationFormat>
  <Paragraphs>137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5" baseType="lpstr">
      <vt:lpstr>나눔스퀘어 ExtraBold</vt:lpstr>
      <vt:lpstr>Pretendard ExtraBold</vt:lpstr>
      <vt:lpstr>나눔스퀘어 Light</vt:lpstr>
      <vt:lpstr>Pretendard SemiBold</vt:lpstr>
      <vt:lpstr>맑은 고딕</vt:lpstr>
      <vt:lpstr>Pretendard Medium</vt:lpstr>
      <vt:lpstr>Arial Unicode MS</vt:lpstr>
      <vt:lpstr>G마켓 산스 TTF Medium</vt:lpstr>
      <vt:lpstr>G마켓 산스 TTF Bold</vt:lpstr>
      <vt:lpstr>Arial</vt:lpstr>
      <vt:lpstr>Pretendard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KS5052</cp:lastModifiedBy>
  <cp:revision>107</cp:revision>
  <dcterms:created xsi:type="dcterms:W3CDTF">2020-02-09T06:06:54Z</dcterms:created>
  <dcterms:modified xsi:type="dcterms:W3CDTF">2022-09-07T01:37:46Z</dcterms:modified>
</cp:coreProperties>
</file>

<file path=docProps/thumbnail.jpeg>
</file>